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839" r:id="rId4"/>
  </p:sldMasterIdLst>
  <p:notesMasterIdLst>
    <p:notesMasterId r:id="rId22"/>
  </p:notesMasterIdLst>
  <p:handoutMasterIdLst>
    <p:handoutMasterId r:id="rId23"/>
  </p:handoutMasterIdLst>
  <p:sldIdLst>
    <p:sldId id="1627" r:id="rId5"/>
    <p:sldId id="1778" r:id="rId6"/>
    <p:sldId id="1828" r:id="rId7"/>
    <p:sldId id="1684" r:id="rId8"/>
    <p:sldId id="1932" r:id="rId9"/>
    <p:sldId id="1911" r:id="rId10"/>
    <p:sldId id="1939" r:id="rId11"/>
    <p:sldId id="1875" r:id="rId12"/>
    <p:sldId id="1933" r:id="rId13"/>
    <p:sldId id="1936" r:id="rId14"/>
    <p:sldId id="1935" r:id="rId15"/>
    <p:sldId id="1934" r:id="rId16"/>
    <p:sldId id="2147479749" r:id="rId17"/>
    <p:sldId id="1938" r:id="rId18"/>
    <p:sldId id="1916" r:id="rId19"/>
    <p:sldId id="1930" r:id="rId20"/>
    <p:sldId id="1929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DC8E8"/>
    <a:srgbClr val="D988DC"/>
    <a:srgbClr val="FE9D88"/>
    <a:srgbClr val="CD9BCF"/>
    <a:srgbClr val="FFA38B"/>
    <a:srgbClr val="3C3C41"/>
    <a:srgbClr val="4BCBEE"/>
    <a:srgbClr val="1392B4"/>
    <a:srgbClr val="0B556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81AB9-A1FA-4D61-A006-3BEA78237FA1}" v="1" dt="2023-12-16T00:25:42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2" autoAdjust="0"/>
    <p:restoredTop sz="82554" autoAdjust="0"/>
  </p:normalViewPr>
  <p:slideViewPr>
    <p:cSldViewPr snapToGrid="0">
      <p:cViewPr varScale="1">
        <p:scale>
          <a:sx n="80" d="100"/>
          <a:sy n="80" d="100"/>
        </p:scale>
        <p:origin x="48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930" y="10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1/3/2024 11:42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1/3/2024 11:42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learn/modules/analyze-receipts-form-recognizer/3-analyze-receip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742">
              <a:spcAft>
                <a:spcPts val="340"/>
              </a:spcAft>
              <a:defRPr/>
            </a:pPr>
            <a:r>
              <a:rPr lang="en-US" b="0" i="0" dirty="0">
                <a:cs typeface="Segoe UI Light" pitchFamily="34" charset="0"/>
              </a:rPr>
              <a:t>This content is meant to be taught in companion to: </a:t>
            </a:r>
            <a:r>
              <a:rPr lang="en-US" dirty="0">
                <a:hlinkClick r:id="rId3"/>
              </a:rPr>
              <a:t>Microsoft Azure AI Fundamentals: Document Intelligence and Knowledge Mining - Training | Microsoft Learn</a:t>
            </a:r>
            <a:endParaRPr lang="en-US" b="0" i="0" dirty="0">
              <a:cs typeface="Segoe UI Light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Everyone is familiar with web search platforms such as Google or Bing. But how is data searched within organizations?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Discuss problems of finding data within organizations, such as knowing where the data is held, data held by departments, the time required to scan documents, etc.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85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 Search requires data in JSON format.</a:t>
            </a:r>
          </a:p>
          <a:p>
            <a:endParaRPr lang="en-GB" dirty="0"/>
          </a:p>
          <a:p>
            <a:r>
              <a:rPr lang="en-GB" dirty="0"/>
              <a:t>Unstructured data supported through Azure Blob Storage, NoSQL support in </a:t>
            </a:r>
            <a:r>
              <a:rPr lang="en-GB" dirty="0" err="1"/>
              <a:t>CosmosDB</a:t>
            </a:r>
            <a:r>
              <a:rPr lang="en-GB" dirty="0"/>
              <a:t>, Data Lake storage and table storage</a:t>
            </a:r>
          </a:p>
          <a:p>
            <a:endParaRPr lang="en-GB" dirty="0"/>
          </a:p>
          <a:p>
            <a:r>
              <a:rPr lang="en-GB" dirty="0"/>
              <a:t>Relational data support through Azure SQL Database, SQL Server, etc.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4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i="0" dirty="0">
                <a:latin typeface="Segoe UI Light"/>
                <a:cs typeface="Segoe UI Light"/>
              </a:rPr>
              <a:t>Instructors: we recommend you complete the exercise ahead of time </a:t>
            </a:r>
            <a:r>
              <a:rPr lang="en-US" sz="800" dirty="0">
                <a:cs typeface="Segoe UI Light" pitchFamily="34" charset="0"/>
              </a:rPr>
              <a:t>https://microsoftlearning.github.io/mslearn-ai-fundamentals/Instructions/Labs/11-ai-search.html</a:t>
            </a:r>
            <a:r>
              <a:rPr lang="en-US" sz="800" i="0" dirty="0">
                <a:latin typeface="Segoe UI Light"/>
                <a:cs typeface="Segoe UI Light"/>
              </a:rPr>
              <a:t>. During class, you can demonstrate the service.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00" dirty="0">
              <a:cs typeface="Segoe UI Light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Important: Students are not expected to replicate the process of creating a AI Search Index in the exam. This demo’s purpose, like the others, is to give a sense of the capabilities of the service. </a:t>
            </a:r>
            <a:endParaRPr lang="en-US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00" dirty="0">
              <a:cs typeface="Segoe UI Light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2196C4-4D29-4011-9C14-36E31C65520E}" type="datetime8">
              <a:rPr lang="en-US" smtClean="0"/>
              <a:t>1/3/2024 11:42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24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Allow students a few minutes to think about the questions, and then reveal the correct answers.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23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716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Encourage students to review the content on Learn for more information.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716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1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latin typeface="Segoe UI Light"/>
                <a:cs typeface="Segoe UI Light"/>
              </a:rPr>
              <a:t>Time estimates: </a:t>
            </a:r>
          </a:p>
          <a:p>
            <a:r>
              <a:rPr lang="en-US" sz="800" dirty="0">
                <a:latin typeface="Segoe UI Light"/>
                <a:cs typeface="Segoe UI Light"/>
              </a:rPr>
              <a:t>- Azure AI Document Intelligence: 15 minutes</a:t>
            </a:r>
          </a:p>
          <a:p>
            <a:r>
              <a:rPr lang="en-US" sz="800" dirty="0">
                <a:latin typeface="Segoe UI Light"/>
                <a:cs typeface="Segoe UI Light"/>
              </a:rPr>
              <a:t>- Azure AI Search: 15 minutes</a:t>
            </a:r>
          </a:p>
          <a:p>
            <a:r>
              <a:rPr lang="en-US" sz="800" dirty="0">
                <a:latin typeface="Segoe UI Light"/>
                <a:cs typeface="Segoe UI Light"/>
              </a:rPr>
              <a:t>- The lab exercise should take an additional 15 minutes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8EE77-E057-4781-9622-5BB5A0A0A0A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1/3/2024 11:42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47097-58FF-4044-815F-BB6A2AFA807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1/3/2024 11:42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08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previously called Forms Recognizer. Renamed Document Intelligence services to reflect AI in document processing.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Document Intelligence automatically reads, </a:t>
            </a:r>
            <a:r>
              <a:rPr lang="en-GB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understands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and analyses business documents</a:t>
            </a:r>
            <a:endParaRPr lang="en-GB" dirty="0"/>
          </a:p>
          <a:p>
            <a:endParaRPr lang="en-GB" dirty="0"/>
          </a:p>
          <a:p>
            <a:r>
              <a:rPr lang="en-GB" dirty="0"/>
              <a:t>Explain that Document Intelligence is made up of three related services: </a:t>
            </a:r>
          </a:p>
          <a:p>
            <a:r>
              <a:rPr lang="en-GB" dirty="0"/>
              <a:t>- Document analysis</a:t>
            </a:r>
          </a:p>
          <a:p>
            <a:r>
              <a:rPr lang="en-GB" dirty="0"/>
              <a:t>- Prebuilt models – machine learning models trained for specific types of forms, such as receipts (including hotel receipts, gas receipts, etc), invoices, ID.</a:t>
            </a:r>
          </a:p>
          <a:p>
            <a:r>
              <a:rPr lang="en-GB" dirty="0"/>
              <a:t>	- Text and field names are identified</a:t>
            </a:r>
          </a:p>
          <a:p>
            <a:r>
              <a:rPr lang="en-GB" dirty="0"/>
              <a:t>	- Available as JSON for input into a database</a:t>
            </a:r>
          </a:p>
          <a:p>
            <a:r>
              <a:rPr lang="en-GB" dirty="0"/>
              <a:t>- Custom models</a:t>
            </a:r>
          </a:p>
          <a:p>
            <a:r>
              <a:rPr lang="en-GB" dirty="0"/>
              <a:t>	- Train with as few as five sample forms</a:t>
            </a:r>
          </a:p>
          <a:p>
            <a:r>
              <a:rPr lang="en-GB" dirty="0"/>
              <a:t>	- Requires an Azure storage account</a:t>
            </a:r>
          </a:p>
          <a:p>
            <a:r>
              <a:rPr lang="en-GB" dirty="0"/>
              <a:t>	- Can customize the machine learning models for forms common in your organization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13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850" i="1" dirty="0">
                <a:latin typeface="Segoe UI Light"/>
                <a:cs typeface="Segoe UI Light"/>
              </a:rPr>
              <a:t>After talking to the slide for a minute or so, use the exercise at </a:t>
            </a:r>
            <a:r>
              <a:rPr lang="en-US" sz="850" i="1" dirty="0">
                <a:latin typeface="Segoe UI Light"/>
                <a:cs typeface="Segoe UI Light"/>
                <a:hlinkClick r:id="rId3"/>
              </a:rPr>
              <a:t>https://docs.microsoft.com/learn/modules/analyze-receipts-form-recognizer/3-analyze-receipts/</a:t>
            </a:r>
            <a:r>
              <a:rPr lang="en-US" sz="850" i="1" dirty="0">
                <a:latin typeface="Segoe UI Light"/>
                <a:cs typeface="Segoe UI Light"/>
              </a:rPr>
              <a:t>  to demonstrate the service</a:t>
            </a:r>
          </a:p>
          <a:p>
            <a:endParaRPr lang="en-US" dirty="0"/>
          </a:p>
          <a:p>
            <a:r>
              <a:rPr lang="en-US" dirty="0"/>
              <a:t>The Document Intelligence service does more than just detecting and extracting text. It enables you to use models that "understand" the form fields – for example, identifying specific types of data such as addresses, phone numbers, dates, times, and quantities; and  understanding the relationship between field labels and values.</a:t>
            </a:r>
          </a:p>
          <a:p>
            <a:endParaRPr lang="en-US" dirty="0"/>
          </a:p>
          <a:p>
            <a:r>
              <a:rPr lang="en-US" dirty="0"/>
              <a:t>You can use Receipt analyzer to train your own custom form extraction models based on your own scanned forms, or you can use pre-trained models to extract information from common document types, such as receipts, business cards, and invoices.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Document Intelligence uses OCR as its foundational technology to additionally extract structure, relationships, key-values, entities, and other document-centric insights.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8D08B7-1434-400D-810F-C33F3A7680EA}" type="datetime8">
              <a:rPr lang="en-US" smtClean="0"/>
              <a:t>1/3/2024 11:42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31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Resources can be created either through Document Studio, or through the Azure portal</a:t>
            </a:r>
          </a:p>
          <a:p>
            <a:r>
              <a:rPr lang="en-GB" dirty="0"/>
              <a:t>Delete resources through the Azure portal</a:t>
            </a:r>
          </a:p>
          <a:p>
            <a:endParaRPr lang="en-GB" dirty="0"/>
          </a:p>
          <a:p>
            <a:r>
              <a:rPr lang="en-GB" dirty="0"/>
              <a:t>Explain that AI services resource includes several different AI capabilities – Document Intelligence resource is a single service resource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Point out that exercises are also available on Microsoft Learn for all of the other tasks demonstrated and discussed in this PowerPoint. https://microsoftlearning.github.io/mslearn-ai-fundamentals.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5E38320-284F-4A32-BBF6-4B3CF3B40871}" type="datetime8">
              <a:rPr lang="en-US" smtClean="0"/>
              <a:t>1/3/2024 11:42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60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49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8585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197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06547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941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35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6072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01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7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653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593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8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21906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37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40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25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57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06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86989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139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35238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666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18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996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562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2096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330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0785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532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9945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217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0119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761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616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79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0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64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67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15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5827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7526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18292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9445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2024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8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2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60539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6456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A35CC4-D06B-40B4-91B1-CDA133426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205973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309426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B8E47-3705-4496-95DB-2F04B395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06177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165232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1F4189-FC32-45CA-8DDD-889412FB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91758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021038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E9FF8-98D9-46AE-9E3D-2F72E00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773391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89460" y="4876845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26457-AD96-78F4-E9DC-B4CC7DCC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366000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313742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3347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5135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620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208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02874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3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3" r:id="rId4"/>
    <p:sldLayoutId id="2147484844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  <p:sldLayoutId id="2147484852" r:id="rId12"/>
    <p:sldLayoutId id="2147484853" r:id="rId13"/>
    <p:sldLayoutId id="2147484854" r:id="rId14"/>
    <p:sldLayoutId id="2147484855" r:id="rId15"/>
    <p:sldLayoutId id="2147484856" r:id="rId16"/>
    <p:sldLayoutId id="2147484857" r:id="rId17"/>
    <p:sldLayoutId id="2147484858" r:id="rId18"/>
    <p:sldLayoutId id="2147484859" r:id="rId19"/>
    <p:sldLayoutId id="2147484860" r:id="rId20"/>
    <p:sldLayoutId id="2147484861" r:id="rId21"/>
    <p:sldLayoutId id="2147484862" r:id="rId22"/>
    <p:sldLayoutId id="2147484863" r:id="rId23"/>
    <p:sldLayoutId id="2147484888" r:id="rId24"/>
    <p:sldLayoutId id="2147484889" r:id="rId25"/>
    <p:sldLayoutId id="2147484890" r:id="rId26"/>
    <p:sldLayoutId id="2147484864" r:id="rId27"/>
    <p:sldLayoutId id="2147484865" r:id="rId28"/>
    <p:sldLayoutId id="2147484866" r:id="rId29"/>
    <p:sldLayoutId id="2147484867" r:id="rId30"/>
    <p:sldLayoutId id="2147484868" r:id="rId31"/>
    <p:sldLayoutId id="2147484869" r:id="rId32"/>
    <p:sldLayoutId id="2147484870" r:id="rId33"/>
    <p:sldLayoutId id="2147484871" r:id="rId34"/>
    <p:sldLayoutId id="2147484872" r:id="rId35"/>
    <p:sldLayoutId id="2147484873" r:id="rId36"/>
    <p:sldLayoutId id="2147484874" r:id="rId37"/>
    <p:sldLayoutId id="2147484875" r:id="rId38"/>
    <p:sldLayoutId id="2147484876" r:id="rId39"/>
    <p:sldLayoutId id="2147484877" r:id="rId40"/>
    <p:sldLayoutId id="2147484878" r:id="rId41"/>
    <p:sldLayoutId id="2147484879" r:id="rId42"/>
    <p:sldLayoutId id="2147484880" r:id="rId43"/>
    <p:sldLayoutId id="2147484881" r:id="rId44"/>
    <p:sldLayoutId id="2147484882" r:id="rId45"/>
    <p:sldLayoutId id="2147484883" r:id="rId46"/>
    <p:sldLayoutId id="2147484884" r:id="rId47"/>
    <p:sldLayoutId id="2147484885" r:id="rId48"/>
    <p:sldLayoutId id="2147484891" r:id="rId49"/>
    <p:sldLayoutId id="2147484892" r:id="rId50"/>
    <p:sldLayoutId id="2147484893" r:id="rId51"/>
    <p:sldLayoutId id="2147484886" r:id="rId52"/>
    <p:sldLayoutId id="2147484887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aka.ms/ai900-ai-search" TargetMode="Externa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Relationship Id="rId5" Type="http://schemas.openxmlformats.org/officeDocument/2006/relationships/hyperlink" Target="https://learn.microsoft.com/en-us/training/paths/document-intelligence-knowledge-mining/" TargetMode="Externa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aka.ms/ai900-document-intelligence" TargetMode="Externa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444115"/>
            <a:ext cx="5686955" cy="2215991"/>
          </a:xfrm>
        </p:spPr>
        <p:txBody>
          <a:bodyPr/>
          <a:lstStyle/>
          <a:p>
            <a:r>
              <a:rPr lang="en-US" sz="3600" dirty="0"/>
              <a:t>Microsoft Azure AI Fundamentals: Document Intelligence and Knowledge Mining</a:t>
            </a:r>
          </a:p>
        </p:txBody>
      </p:sp>
    </p:spTree>
    <p:extLst>
      <p:ext uri="{BB962C8B-B14F-4D97-AF65-F5344CB8AC3E}">
        <p14:creationId xmlns:p14="http://schemas.microsoft.com/office/powerpoint/2010/main" val="7709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876A-5EB4-9079-1DA2-7D442B46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knowledge mining?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6F67-0072-45B3-405A-DEEF9041B7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</p:spPr>
        <p:txBody>
          <a:bodyPr/>
          <a:lstStyle/>
          <a:p>
            <a:r>
              <a:rPr lang="en-GB" dirty="0"/>
              <a:t>Organizations have a lot of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AF7E4-71F5-10E0-2722-C4567A1B4D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3200876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Data is </a:t>
            </a:r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locked away 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 documents, PDFs, hand-written notes, etc.</a:t>
            </a:r>
          </a:p>
          <a:p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Time consuming and labour intensive to find data.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Knowledge mining finds insights – </a:t>
            </a:r>
            <a:r>
              <a:rPr lang="en-GB" i="1" dirty="0">
                <a:solidFill>
                  <a:srgbClr val="000000"/>
                </a:solidFill>
                <a:latin typeface="Segoe UI" panose="020B0502040204020203" pitchFamily="34" charset="0"/>
              </a:rPr>
              <a:t>at scale</a:t>
            </a:r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  <a:b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Segoe UI" panose="020B0502040204020203" pitchFamily="34" charset="0"/>
              </a:rPr>
              <a:t>Azure AI Search </a:t>
            </a:r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is Azure’s AI-powered knowledge mining platform.</a:t>
            </a:r>
          </a:p>
          <a:p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Solutions provide access through, for example: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Search, </a:t>
            </a:r>
            <a:r>
              <a:rPr lang="en-GB" dirty="0" err="1">
                <a:solidFill>
                  <a:srgbClr val="000000"/>
                </a:solidFill>
                <a:latin typeface="Segoe UI" panose="020B0502040204020203" pitchFamily="34" charset="0"/>
              </a:rPr>
              <a:t>eg</a:t>
            </a:r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 bots to answer questions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Dashboards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Business applications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Availability for further analysis</a:t>
            </a:r>
          </a:p>
        </p:txBody>
      </p:sp>
      <p:pic>
        <p:nvPicPr>
          <p:cNvPr id="6" name="Picture 5" descr="A large room full of a lot of books">
            <a:extLst>
              <a:ext uri="{FF2B5EF4-FFF2-40B4-BE49-F238E27FC236}">
                <a16:creationId xmlns:a16="http://schemas.microsoft.com/office/drawing/2014/main" id="{E43B4301-5754-A632-F7F9-701221F5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294" y="2085764"/>
            <a:ext cx="4289419" cy="27389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6179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7E07-747E-B9AC-A763-2F988D39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GB" dirty="0"/>
              <a:t>Azure AI Search solutions</a:t>
            </a:r>
          </a:p>
        </p:txBody>
      </p:sp>
      <p:pic>
        <p:nvPicPr>
          <p:cNvPr id="21" name="Picture Placeholder 20" descr="A blue icon of a computer folder and data store">
            <a:extLst>
              <a:ext uri="{FF2B5EF4-FFF2-40B4-BE49-F238E27FC236}">
                <a16:creationId xmlns:a16="http://schemas.microsoft.com/office/drawing/2014/main" id="{11496818-0083-E662-459E-D433F928C1C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584200" y="1816608"/>
            <a:ext cx="2826843" cy="180917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67B70-E327-823C-4208-F6E8924C51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Ingest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C2D20-53D7-8242-68BC-9DFB3EA257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249573"/>
          </a:xfrm>
        </p:spPr>
        <p:txBody>
          <a:bodyPr/>
          <a:lstStyle/>
          <a:p>
            <a:r>
              <a:rPr lang="en-GB" dirty="0"/>
              <a:t>Azure Blob Storage containers </a:t>
            </a:r>
          </a:p>
          <a:p>
            <a:r>
              <a:rPr lang="en-GB" dirty="0"/>
              <a:t>Azure SQL Database Documents in Cosmos DB</a:t>
            </a:r>
          </a:p>
          <a:p>
            <a:r>
              <a:rPr lang="en-GB" dirty="0"/>
              <a:t>Azure Data Lake Storage Gen2</a:t>
            </a:r>
          </a:p>
          <a:p>
            <a:r>
              <a:rPr lang="en-GB" dirty="0"/>
              <a:t>Azure Table Storage</a:t>
            </a:r>
          </a:p>
        </p:txBody>
      </p:sp>
      <p:pic>
        <p:nvPicPr>
          <p:cNvPr id="23" name="Picture Placeholder 22" descr="In image of blue gears and a piece of paper to depict AI enrichment and indexing">
            <a:extLst>
              <a:ext uri="{FF2B5EF4-FFF2-40B4-BE49-F238E27FC236}">
                <a16:creationId xmlns:a16="http://schemas.microsoft.com/office/drawing/2014/main" id="{F3D0BA64-6C03-562F-3E83-A6ABD2F4B8C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tretch>
            <a:fillRect/>
          </a:stretch>
        </p:blipFill>
        <p:spPr>
          <a:xfrm>
            <a:off x="4432623" y="1816608"/>
            <a:ext cx="1966685" cy="226824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0324A8-B818-0AD3-1F67-7ECFF8A551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AI enrichment &amp; index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4CCC00-0744-CC0D-8F76-15BB0960606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723549"/>
          </a:xfrm>
        </p:spPr>
        <p:txBody>
          <a:bodyPr/>
          <a:lstStyle/>
          <a:p>
            <a:r>
              <a:rPr lang="en-GB" dirty="0"/>
              <a:t>AI enables deeper understanding</a:t>
            </a:r>
          </a:p>
          <a:p>
            <a:pPr lvl="1"/>
            <a:r>
              <a:rPr lang="en-GB" dirty="0"/>
              <a:t>Extract information &amp; patterns</a:t>
            </a:r>
          </a:p>
          <a:p>
            <a:r>
              <a:rPr lang="en-GB" dirty="0"/>
              <a:t>Azure AI services</a:t>
            </a:r>
          </a:p>
          <a:p>
            <a:pPr lvl="1"/>
            <a:r>
              <a:rPr lang="en-GB" dirty="0"/>
              <a:t>Vision, Natural Language Processing, etc.</a:t>
            </a:r>
          </a:p>
          <a:p>
            <a:r>
              <a:rPr lang="en-GB" dirty="0"/>
              <a:t>Indexing makes content searchable</a:t>
            </a:r>
          </a:p>
          <a:p>
            <a:pPr marL="155448" lvl="1" indent="0">
              <a:buNone/>
            </a:pPr>
            <a:endParaRPr lang="en-GB" dirty="0"/>
          </a:p>
        </p:txBody>
      </p:sp>
      <p:pic>
        <p:nvPicPr>
          <p:cNvPr id="25" name="Picture Placeholder 24" descr="An image of a magnifying glass and a paper">
            <a:extLst>
              <a:ext uri="{FF2B5EF4-FFF2-40B4-BE49-F238E27FC236}">
                <a16:creationId xmlns:a16="http://schemas.microsoft.com/office/drawing/2014/main" id="{B4D2BCCF-DAFC-4E20-0B86-4DE2D12D1C9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tretch>
            <a:fillRect/>
          </a:stretch>
        </p:blipFill>
        <p:spPr>
          <a:xfrm>
            <a:off x="8220539" y="1816608"/>
            <a:ext cx="2087339" cy="226824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181029-3300-1180-BA88-61BCEF1F9B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Explore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1B9F6C-ABC9-DB89-9DAF-662C65522B1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991041"/>
          </a:xfrm>
        </p:spPr>
        <p:txBody>
          <a:bodyPr/>
          <a:lstStyle/>
          <a:p>
            <a:r>
              <a:rPr lang="en-GB" dirty="0"/>
              <a:t>Search performed on indexes</a:t>
            </a:r>
          </a:p>
          <a:p>
            <a:r>
              <a:rPr lang="en-GB" dirty="0"/>
              <a:t>Results used:</a:t>
            </a:r>
          </a:p>
          <a:p>
            <a:pPr lvl="1"/>
            <a:r>
              <a:rPr lang="en-GB" dirty="0"/>
              <a:t>Within applications</a:t>
            </a:r>
          </a:p>
          <a:p>
            <a:pPr lvl="1"/>
            <a:r>
              <a:rPr lang="en-GB" dirty="0"/>
              <a:t>Create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99877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7" grpId="0" build="p"/>
      <p:bldP spid="8" grpId="0" build="p"/>
      <p:bldP spid="10" grpId="0" build="p"/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C576-2EDD-4DB3-21B3-790738B0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492443"/>
          </a:xfrm>
        </p:spPr>
        <p:txBody>
          <a:bodyPr/>
          <a:lstStyle/>
          <a:p>
            <a:r>
              <a:rPr lang="en-GB" dirty="0"/>
              <a:t>AI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AEA3A-6279-6A53-11A1-A30C06504E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="1" dirty="0">
                <a:latin typeface="Segoe UI" panose="020B0502040204020203" pitchFamily="34" charset="0"/>
              </a:rPr>
              <a:t>In </a:t>
            </a:r>
            <a:r>
              <a:rPr lang="en-GB" b="1" i="0" dirty="0">
                <a:effectLst/>
                <a:latin typeface="Segoe UI" panose="020B0502040204020203" pitchFamily="34" charset="0"/>
              </a:rPr>
              <a:t>Azure AI Search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92C08-FBE5-0778-D2D1-DB6DAFFBB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3360920"/>
          </a:xfrm>
        </p:spPr>
        <p:txBody>
          <a:bodyPr/>
          <a:lstStyle/>
          <a:p>
            <a:r>
              <a:rPr lang="en-GB" dirty="0">
                <a:latin typeface="Segoe UI" panose="020B0502040204020203" pitchFamily="34" charset="0"/>
              </a:rPr>
              <a:t>AI enrichment makes content more useful for search purposes.</a:t>
            </a:r>
          </a:p>
          <a:p>
            <a:r>
              <a:rPr lang="en-GB" dirty="0">
                <a:latin typeface="Segoe UI" panose="020B0502040204020203" pitchFamily="34" charset="0"/>
              </a:rPr>
              <a:t>Enriched content is created by </a:t>
            </a:r>
            <a:r>
              <a:rPr lang="en-GB" i="1" dirty="0">
                <a:latin typeface="Segoe UI" panose="020B0502040204020203" pitchFamily="34" charset="0"/>
              </a:rPr>
              <a:t>skillsets </a:t>
            </a:r>
            <a:r>
              <a:rPr lang="en-GB" dirty="0">
                <a:latin typeface="Segoe UI" panose="020B0502040204020203" pitchFamily="34" charset="0"/>
              </a:rPr>
              <a:t>that</a:t>
            </a:r>
            <a:r>
              <a:rPr lang="en-GB" i="1" dirty="0">
                <a:latin typeface="Segoe UI" panose="020B0502040204020203" pitchFamily="34" charset="0"/>
              </a:rPr>
              <a:t>:</a:t>
            </a:r>
            <a:endParaRPr lang="en-GB" dirty="0">
              <a:latin typeface="Segoe UI" panose="020B0502040204020203" pitchFamily="34" charset="0"/>
            </a:endParaRPr>
          </a:p>
          <a:p>
            <a:pPr lvl="2"/>
            <a:r>
              <a:rPr lang="en-GB" dirty="0">
                <a:latin typeface="Segoe UI" panose="020B0502040204020203" pitchFamily="34" charset="0"/>
              </a:rPr>
              <a:t>Recognize entities in text</a:t>
            </a:r>
          </a:p>
          <a:p>
            <a:pPr lvl="2"/>
            <a:r>
              <a:rPr lang="en-GB" dirty="0">
                <a:latin typeface="Segoe UI" panose="020B0502040204020203" pitchFamily="34" charset="0"/>
              </a:rPr>
              <a:t>Translate text</a:t>
            </a:r>
          </a:p>
          <a:p>
            <a:pPr lvl="2"/>
            <a:r>
              <a:rPr lang="en-GB" dirty="0">
                <a:latin typeface="Segoe UI" panose="020B0502040204020203" pitchFamily="34" charset="0"/>
              </a:rPr>
              <a:t>Evaluate sentiment</a:t>
            </a:r>
          </a:p>
          <a:p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 </a:t>
            </a:r>
            <a:r>
              <a:rPr lang="en-GB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skillset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produces enriched </a:t>
            </a:r>
            <a:r>
              <a:rPr lang="en-GB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documents</a:t>
            </a:r>
          </a:p>
          <a:p>
            <a:pPr lvl="1"/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Consumed during </a:t>
            </a:r>
            <a:r>
              <a:rPr lang="en-GB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indexing</a:t>
            </a:r>
          </a:p>
          <a:p>
            <a:pPr lvl="1"/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P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rojected to a </a:t>
            </a:r>
            <a:r>
              <a:rPr lang="en-GB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knowledge store</a:t>
            </a:r>
            <a:endParaRPr lang="en-GB" b="0" i="1" dirty="0">
              <a:effectLst/>
              <a:latin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</a:rPr>
              <a:t>Serialized data is p</a:t>
            </a:r>
            <a:r>
              <a:rPr lang="en-GB" b="0" i="0" dirty="0">
                <a:effectLst/>
                <a:latin typeface="Segoe UI" panose="020B0502040204020203" pitchFamily="34" charset="0"/>
              </a:rPr>
              <a:t>assed to the search engine for indexing. </a:t>
            </a:r>
          </a:p>
          <a:p>
            <a:r>
              <a:rPr lang="en-GB" dirty="0">
                <a:latin typeface="Segoe UI" panose="020B0502040204020203" pitchFamily="34" charset="0"/>
              </a:rPr>
              <a:t>Knowledge store</a:t>
            </a:r>
          </a:p>
          <a:p>
            <a:pPr lvl="1"/>
            <a:r>
              <a:rPr lang="en-GB" i="1" dirty="0">
                <a:latin typeface="Segoe UI" panose="020B0502040204020203" pitchFamily="34" charset="0"/>
              </a:rPr>
              <a:t>Data sink </a:t>
            </a:r>
            <a:r>
              <a:rPr lang="en-GB" dirty="0">
                <a:latin typeface="Segoe UI" panose="020B0502040204020203" pitchFamily="34" charset="0"/>
              </a:rPr>
              <a:t>created </a:t>
            </a:r>
            <a:r>
              <a:rPr lang="en-GB">
                <a:latin typeface="Segoe UI" panose="020B0502040204020203" pitchFamily="34" charset="0"/>
              </a:rPr>
              <a:t>by an </a:t>
            </a:r>
            <a:r>
              <a:rPr lang="en-GB" dirty="0">
                <a:latin typeface="Segoe UI" panose="020B0502040204020203" pitchFamily="34" charset="0"/>
              </a:rPr>
              <a:t>AI Search enrichment pipeline. </a:t>
            </a:r>
          </a:p>
        </p:txBody>
      </p:sp>
      <p:pic>
        <p:nvPicPr>
          <p:cNvPr id="7" name="Picture Placeholder 6" descr="A diagram of the AI enrichment process">
            <a:extLst>
              <a:ext uri="{FF2B5EF4-FFF2-40B4-BE49-F238E27FC236}">
                <a16:creationId xmlns:a16="http://schemas.microsoft.com/office/drawing/2014/main" id="{EE9DC254-2481-F01A-521A-1B56306B8E5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831" r="13831"/>
          <a:stretch>
            <a:fillRect/>
          </a:stretch>
        </p:blipFill>
        <p:spPr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64437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04DC-72B9-49CA-AF83-44D0D5AD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pPr algn="l"/>
            <a:r>
              <a:rPr lang="en-US" dirty="0"/>
              <a:t>Demo: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Explore an Azure AI Search index (UI)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9B3DD-A887-E7A8-ABB1-1F7755CA485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1538883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In this demo, you will see how AI enrichments add to search capabilities.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20518B-4869-D1DA-AC56-89762D96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162F92-7C85-BEE8-EFBB-99B39FCEE7DA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6" name="Picture 33">
              <a:extLst>
                <a:ext uri="{FF2B5EF4-FFF2-40B4-BE49-F238E27FC236}">
                  <a16:creationId xmlns:a16="http://schemas.microsoft.com/office/drawing/2014/main" id="{2663F0E8-A58C-9CF2-E18A-372E2219A6AD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0571E5-5589-4D9B-7888-9DD5C35CC3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8" y="1926472"/>
            <a:ext cx="6053426" cy="615553"/>
          </a:xfrm>
        </p:spPr>
        <p:txBody>
          <a:bodyPr/>
          <a:lstStyle/>
          <a:p>
            <a:pPr marL="342900" indent="-342900" defTabSz="914400">
              <a:buFont typeface="+mj-lt"/>
              <a:buAutoNum type="arabicPeriod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  <a:cs typeface="Segoe UI"/>
              </a:rPr>
              <a:t>Follow along on the </a:t>
            </a:r>
            <a:r>
              <a:rPr lang="en-US" sz="2000" kern="0" dirty="0">
                <a:latin typeface="+mn-lt"/>
                <a:cs typeface="Segoe UI"/>
              </a:rPr>
              <a:t>exercise page at:</a:t>
            </a:r>
            <a:r>
              <a:rPr lang="en-US" sz="2000" b="1" kern="0" dirty="0">
                <a:latin typeface="+mn-lt"/>
                <a:cs typeface="Segoe UI"/>
              </a:rPr>
              <a:t> </a:t>
            </a:r>
            <a:r>
              <a:rPr lang="en-US" sz="2000" b="1" kern="0" dirty="0">
                <a:latin typeface="+mn-lt"/>
                <a:cs typeface="Segoe UI"/>
                <a:hlinkClick r:id="rId5"/>
              </a:rPr>
              <a:t>https://aka.ms/ai900-ai-search</a:t>
            </a:r>
            <a:r>
              <a:rPr lang="en-US" sz="2000" b="1" kern="0" dirty="0">
                <a:latin typeface="+mn-lt"/>
                <a:cs typeface="Segoe UI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986995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E885-B156-76BF-7347-AE9FE79C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check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E6DFD64-1B13-4576-648D-D3B7DBCF72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215444"/>
          </a:xfrm>
        </p:spPr>
        <p:txBody>
          <a:bodyPr/>
          <a:lstStyle/>
          <a:p>
            <a:r>
              <a:rPr lang="en-US" dirty="0"/>
              <a:t>Which problem is Document Intelligence designed to solve?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A999767-0B8A-9ADE-679C-6EB0B34B3B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8759" y="1985838"/>
            <a:ext cx="8775098" cy="732508"/>
          </a:xfrm>
        </p:spPr>
        <p:txBody>
          <a:bodyPr/>
          <a:lstStyle/>
          <a:p>
            <a:r>
              <a:rPr lang="en-US" dirty="0"/>
              <a:t>Reading text from large volumes of scanned documents</a:t>
            </a:r>
          </a:p>
          <a:p>
            <a:r>
              <a:rPr lang="en-US" dirty="0"/>
              <a:t>Extracting key value pairs from forms, for input into a database </a:t>
            </a:r>
          </a:p>
          <a:p>
            <a:r>
              <a:rPr lang="en-US" dirty="0"/>
              <a:t>Extracting positive and negative sentiment from scanned images 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31697569-764E-32A2-70D2-42177B3D7E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7226" y="3008187"/>
            <a:ext cx="8778782" cy="406322"/>
          </a:xfrm>
        </p:spPr>
        <p:txBody>
          <a:bodyPr/>
          <a:lstStyle/>
          <a:p>
            <a:r>
              <a:rPr lang="en-US" dirty="0"/>
              <a:t>You want to extract information and perform semantic recognition on the extracted fields. What service would you use? 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536D697F-13D2-D06F-6646-5DFE2A4930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0910" y="3605388"/>
            <a:ext cx="8775098" cy="732508"/>
          </a:xfrm>
        </p:spPr>
        <p:txBody>
          <a:bodyPr/>
          <a:lstStyle/>
          <a:p>
            <a:r>
              <a:rPr lang="en-US" dirty="0"/>
              <a:t>AI Vision  </a:t>
            </a:r>
          </a:p>
          <a:p>
            <a:r>
              <a:rPr lang="en-US" dirty="0"/>
              <a:t>Optical Character Recognition </a:t>
            </a:r>
          </a:p>
          <a:p>
            <a:r>
              <a:rPr lang="en-US" dirty="0"/>
              <a:t>AI Document Intelligence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504984-4B13-C68C-9AE7-FA8D8DDB7F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0214" y="4492786"/>
            <a:ext cx="8778782" cy="215444"/>
          </a:xfrm>
        </p:spPr>
        <p:txBody>
          <a:bodyPr/>
          <a:lstStyle/>
          <a:p>
            <a:r>
              <a:rPr lang="en-GB" dirty="0"/>
              <a:t>Which two steps are part of building a AI Search solution?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BFCD16-A690-700C-1017-88DA6D0415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2404" y="4899109"/>
            <a:ext cx="8775098" cy="732508"/>
          </a:xfrm>
        </p:spPr>
        <p:txBody>
          <a:bodyPr/>
          <a:lstStyle/>
          <a:p>
            <a:r>
              <a:rPr lang="en-GB" dirty="0"/>
              <a:t>Creating databases of structured data, and indexing the data</a:t>
            </a:r>
          </a:p>
          <a:p>
            <a:r>
              <a:rPr lang="en-GB" dirty="0"/>
              <a:t>AI enrichment and indexing</a:t>
            </a:r>
          </a:p>
          <a:p>
            <a:r>
              <a:rPr lang="en-GB" dirty="0"/>
              <a:t>Identifying necessary skillsets to build indexes</a:t>
            </a:r>
          </a:p>
        </p:txBody>
      </p:sp>
      <p:sp>
        <p:nvSpPr>
          <p:cNvPr id="31" name="Graphic 26">
            <a:extLst>
              <a:ext uri="{FF2B5EF4-FFF2-40B4-BE49-F238E27FC236}">
                <a16:creationId xmlns:a16="http://schemas.microsoft.com/office/drawing/2014/main" id="{28E78449-8A0E-859F-E7BB-26F1BA632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322365" y="4165628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Graphic 26">
            <a:extLst>
              <a:ext uri="{FF2B5EF4-FFF2-40B4-BE49-F238E27FC236}">
                <a16:creationId xmlns:a16="http://schemas.microsoft.com/office/drawing/2014/main" id="{8C8A3C9A-FDFA-0DB7-EB50-141F20D24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12967" y="5207777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Graphic 26">
            <a:extLst>
              <a:ext uri="{FF2B5EF4-FFF2-40B4-BE49-F238E27FC236}">
                <a16:creationId xmlns:a16="http://schemas.microsoft.com/office/drawing/2014/main" id="{C38A5466-E70F-902A-ACD7-5DC31595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0214" y="2286821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0455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0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514BC8-E12A-B649-AB9D-5FA432614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A943A27-BDD6-156F-0D85-86B1107387C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CA0174-59E9-5D00-94D6-83FAD40E8202}"/>
                </a:ext>
              </a:extLst>
            </p:cNvPr>
            <p:cNvPicPr/>
            <p:nvPr/>
          </p:nvPicPr>
          <p:blipFill>
            <a:blip r:embed="rId3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CD48538-69DA-679F-2D53-43B032B4C6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8" y="1926472"/>
            <a:ext cx="6530497" cy="307777"/>
          </a:xfrm>
        </p:spPr>
        <p:txBody>
          <a:bodyPr/>
          <a:lstStyle/>
          <a:p>
            <a:r>
              <a:rPr lang="en-US" sz="2000" dirty="0"/>
              <a:t>Azure AI Document Intelligence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66D1B24-1BFA-77FB-F366-2685262198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6039" y="2355573"/>
            <a:ext cx="5361973" cy="1095685"/>
          </a:xfrm>
          <a:noFill/>
        </p:spPr>
        <p:txBody>
          <a:bodyPr wrap="square" lIns="0" tIns="0" rIns="0" bIns="0">
            <a:noAutofit/>
          </a:bodyPr>
          <a:lstStyle/>
          <a:p>
            <a:pPr marL="231775" indent="-231775" defTabSz="914367">
              <a:spcAft>
                <a:spcPts val="600"/>
              </a:spcAft>
              <a:buSzPct val="100000"/>
            </a:pPr>
            <a:r>
              <a:rPr lang="en-US" sz="1800" dirty="0">
                <a:cs typeface="+mn-cs"/>
              </a:rPr>
              <a:t>What is AI Document Intelligence?</a:t>
            </a:r>
          </a:p>
          <a:p>
            <a:pPr marL="231775" indent="-231775" defTabSz="914367">
              <a:spcAft>
                <a:spcPts val="600"/>
              </a:spcAft>
              <a:buSzPct val="100000"/>
            </a:pPr>
            <a:r>
              <a:rPr lang="en-US" sz="1800" dirty="0">
                <a:cs typeface="+mn-cs"/>
              </a:rPr>
              <a:t>Three types of AI Document Intelligence services </a:t>
            </a:r>
          </a:p>
          <a:p>
            <a:pPr marL="231775" indent="-231775" defTabSz="914367">
              <a:spcAft>
                <a:spcPts val="600"/>
              </a:spcAft>
              <a:buSzPct val="100000"/>
            </a:pPr>
            <a:r>
              <a:rPr lang="en-US" sz="1800" dirty="0"/>
              <a:t>Analyzing specific forms with </a:t>
            </a:r>
            <a:r>
              <a:rPr lang="en-US" sz="1800"/>
              <a:t>the AI Document </a:t>
            </a:r>
            <a:r>
              <a:rPr lang="en-US" sz="1800" dirty="0"/>
              <a:t>Intelligence service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BDB99FE-465C-177A-80CC-4492AEE409AE}"/>
              </a:ext>
            </a:extLst>
          </p:cNvPr>
          <p:cNvSpPr txBox="1">
            <a:spLocks/>
          </p:cNvSpPr>
          <p:nvPr/>
        </p:nvSpPr>
        <p:spPr>
          <a:xfrm>
            <a:off x="4356039" y="3906629"/>
            <a:ext cx="5364224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Azure AI Search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A182-5E75-061A-FB9F-40CCB69E7B87}"/>
              </a:ext>
            </a:extLst>
          </p:cNvPr>
          <p:cNvSpPr txBox="1">
            <a:spLocks/>
          </p:cNvSpPr>
          <p:nvPr/>
        </p:nvSpPr>
        <p:spPr>
          <a:xfrm>
            <a:off x="4356039" y="4397286"/>
            <a:ext cx="5364224" cy="9079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31775" indent="-231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cs typeface="+mn-cs"/>
              </a:rPr>
              <a:t>What is knowledge mining?</a:t>
            </a:r>
          </a:p>
          <a:p>
            <a:pPr marL="231775" indent="-231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Three step process to creating a knowledge store with Azure AI Search </a:t>
            </a:r>
          </a:p>
        </p:txBody>
      </p:sp>
    </p:spTree>
    <p:extLst>
      <p:ext uri="{BB962C8B-B14F-4D97-AF65-F5344CB8AC3E}">
        <p14:creationId xmlns:p14="http://schemas.microsoft.com/office/powerpoint/2010/main" val="6015554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0430C75-5B68-D7E4-7D8F-1438A039A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77956" y="1752600"/>
            <a:ext cx="3657600" cy="3657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F7CF81-3FC2-6219-292E-42085E30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9419" y="1871663"/>
            <a:ext cx="3114674" cy="3114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F81137-D6AE-377A-3149-6FFB6E7ABA92}"/>
              </a:ext>
            </a:extLst>
          </p:cNvPr>
          <p:cNvSpPr txBox="1"/>
          <p:nvPr/>
        </p:nvSpPr>
        <p:spPr>
          <a:xfrm>
            <a:off x="666750" y="1309390"/>
            <a:ext cx="542925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Read more about: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Fundamentals of Azure AI Document Intelligence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Fundamentals of Knowledge Mining with Azure AI Search</a:t>
            </a:r>
          </a:p>
          <a:p>
            <a:pPr algn="l"/>
            <a:endParaRPr lang="en-US" sz="2000" dirty="0"/>
          </a:p>
          <a:p>
            <a:r>
              <a:rPr lang="en-US" sz="2000" dirty="0"/>
              <a:t>Through the content on Learn: </a:t>
            </a:r>
            <a:r>
              <a:rPr lang="en-US" sz="2000" dirty="0">
                <a:hlinkClick r:id="rId5"/>
              </a:rPr>
              <a:t>Microsoft Azure AI Fundamentals: Document Intelligence and Knowledge Mining - Training | Microsoft Learn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38345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948C55-432D-4917-9553-C2E58990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-612577"/>
            <a:ext cx="8193024" cy="307777"/>
          </a:xfrm>
        </p:spPr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71385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7115310" cy="769441"/>
          </a:xfrm>
        </p:spPr>
        <p:txBody>
          <a:bodyPr vert="horz" wrap="square" lIns="0" tIns="0" rIns="0" bIns="0" rtlCol="0">
            <a:spAutoFit/>
          </a:bodyPr>
          <a:lstStyle/>
          <a:p>
            <a:pPr marL="339725" lvl="1" indent="-339725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cs typeface="Segoe UI" panose="020B0502040204020203" pitchFamily="34" charset="0"/>
              </a:rPr>
              <a:t>Azure AI Document Intelligence</a:t>
            </a:r>
          </a:p>
          <a:p>
            <a:pPr marL="339725" lvl="1" indent="-339725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cs typeface="Segoe UI" panose="020B0502040204020203" pitchFamily="34" charset="0"/>
              </a:rPr>
              <a:t>Azure AI Search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431662-FA4E-A3F8-A0AE-5C24162EE26A}"/>
              </a:ext>
            </a:extLst>
          </p:cNvPr>
          <p:cNvSpPr txBox="1">
            <a:spLocks/>
          </p:cNvSpPr>
          <p:nvPr/>
        </p:nvSpPr>
        <p:spPr>
          <a:xfrm>
            <a:off x="588262" y="1196620"/>
            <a:ext cx="8193024" cy="24622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After completing this module, you will be able to: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1DB8D22-926F-853E-F0C8-764493609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800" b="1" dirty="0"/>
              <a:t>1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B9D4D78-EC2D-5052-0537-EF8AA477E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4243" y="2610357"/>
            <a:ext cx="557786" cy="557786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800" b="1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334F9-008A-772B-75DD-94814D31A5C5}"/>
              </a:ext>
            </a:extLst>
          </p:cNvPr>
          <p:cNvSpPr txBox="1"/>
          <p:nvPr/>
        </p:nvSpPr>
        <p:spPr>
          <a:xfrm>
            <a:off x="1278673" y="1658721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Understand what Azure AI Document Intelligence does, and why organizations use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79C9B-F7A4-7E0C-9200-F2877670E307}"/>
              </a:ext>
            </a:extLst>
          </p:cNvPr>
          <p:cNvSpPr txBox="1"/>
          <p:nvPr/>
        </p:nvSpPr>
        <p:spPr>
          <a:xfrm>
            <a:off x="1278673" y="270727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</a:rPr>
              <a:t>Describe knowledge mining and the problems it solves. </a:t>
            </a:r>
          </a:p>
        </p:txBody>
      </p:sp>
    </p:spTree>
    <p:extLst>
      <p:ext uri="{BB962C8B-B14F-4D97-AF65-F5344CB8AC3E}">
        <p14:creationId xmlns:p14="http://schemas.microsoft.com/office/powerpoint/2010/main" val="193124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446165"/>
            <a:ext cx="6345239" cy="553998"/>
          </a:xfrm>
        </p:spPr>
        <p:txBody>
          <a:bodyPr/>
          <a:lstStyle/>
          <a:p>
            <a:r>
              <a:rPr lang="en-US" sz="3600" dirty="0"/>
              <a:t>Azure AI Document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D639-F907-876F-F596-CB09DAAF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Document Intelligence services</a:t>
            </a:r>
          </a:p>
        </p:txBody>
      </p:sp>
      <p:pic>
        <p:nvPicPr>
          <p:cNvPr id="21" name="Picture Placeholder 20" descr="A screenshot of Document Analysis">
            <a:extLst>
              <a:ext uri="{FF2B5EF4-FFF2-40B4-BE49-F238E27FC236}">
                <a16:creationId xmlns:a16="http://schemas.microsoft.com/office/drawing/2014/main" id="{150B9645-1E1E-010D-9F7F-AD37BE774A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91" r="291"/>
          <a:stretch>
            <a:fillRect/>
          </a:stretch>
        </p:blipFill>
        <p:spPr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F3DC1-5BB5-AD97-5FDC-44F982DBAD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Document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0EBA9-C293-1A3B-C779-D789BBAC03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947952"/>
          </a:xfrm>
        </p:spPr>
        <p:txBody>
          <a:bodyPr/>
          <a:lstStyle/>
          <a:p>
            <a:r>
              <a:rPr lang="en-GB" dirty="0"/>
              <a:t>Returns structured data representations.</a:t>
            </a:r>
          </a:p>
          <a:p>
            <a:r>
              <a:rPr lang="en-GB" dirty="0"/>
              <a:t>Regions of interest and relationships.</a:t>
            </a:r>
          </a:p>
          <a:p>
            <a:r>
              <a:rPr lang="en-GB" dirty="0"/>
              <a:t>Configure </a:t>
            </a:r>
            <a:r>
              <a:rPr lang="en-GB" b="1" dirty="0" err="1"/>
              <a:t>Analyze</a:t>
            </a:r>
            <a:r>
              <a:rPr lang="en-GB" b="1" dirty="0"/>
              <a:t> options</a:t>
            </a:r>
            <a:r>
              <a:rPr lang="en-GB" dirty="0"/>
              <a:t> for free and chargeable analysis</a:t>
            </a:r>
          </a:p>
        </p:txBody>
      </p:sp>
      <p:pic>
        <p:nvPicPr>
          <p:cNvPr id="23" name="Picture Placeholder 22" descr="A screenshot of a Contoso receipt">
            <a:extLst>
              <a:ext uri="{FF2B5EF4-FFF2-40B4-BE49-F238E27FC236}">
                <a16:creationId xmlns:a16="http://schemas.microsoft.com/office/drawing/2014/main" id="{A0D80194-F8F1-1797-966D-2A6C7770976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654" r="654"/>
          <a:stretch>
            <a:fillRect/>
          </a:stretch>
        </p:blipFill>
        <p:spPr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3AE88A-833A-716B-7CF5-5155A42E8C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Prebuilt models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9E675C-8886-95A0-9C36-2AC7FD9CBE8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991041"/>
          </a:xfrm>
        </p:spPr>
        <p:txBody>
          <a:bodyPr/>
          <a:lstStyle/>
          <a:p>
            <a:r>
              <a:rPr lang="en-GB" dirty="0"/>
              <a:t>Invoices</a:t>
            </a:r>
          </a:p>
          <a:p>
            <a:r>
              <a:rPr lang="en-GB" dirty="0"/>
              <a:t>Receipts</a:t>
            </a:r>
          </a:p>
          <a:p>
            <a:r>
              <a:rPr lang="en-GB" dirty="0"/>
              <a:t>ID</a:t>
            </a:r>
          </a:p>
          <a:p>
            <a:r>
              <a:rPr lang="en-GB" dirty="0"/>
              <a:t>Recognizes and extracts key-value pairs.</a:t>
            </a:r>
          </a:p>
        </p:txBody>
      </p:sp>
      <p:pic>
        <p:nvPicPr>
          <p:cNvPr id="25" name="Picture Placeholder 24" descr="A screenshot of a Custom models page">
            <a:extLst>
              <a:ext uri="{FF2B5EF4-FFF2-40B4-BE49-F238E27FC236}">
                <a16:creationId xmlns:a16="http://schemas.microsoft.com/office/drawing/2014/main" id="{89FB7C2A-DF70-E799-BCA5-E2B935733C6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/>
          <a:srcRect l="-93" r="46566"/>
          <a:stretch/>
        </p:blipFill>
        <p:spPr>
          <a:xfrm>
            <a:off x="8128000" y="1591309"/>
            <a:ext cx="3244193" cy="2684159"/>
          </a:xfr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3AABF-5F0C-6657-F116-71DE509B95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Custom models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5F091E-2A30-1EC3-02DA-4A3E6AB3F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244193" cy="689420"/>
          </a:xfrm>
        </p:spPr>
        <p:txBody>
          <a:bodyPr/>
          <a:lstStyle/>
          <a:p>
            <a:r>
              <a:rPr lang="en-GB" dirty="0"/>
              <a:t>Train models with at least five sample data.</a:t>
            </a:r>
          </a:p>
          <a:p>
            <a:r>
              <a:rPr lang="en-GB" dirty="0"/>
              <a:t>Identify fields of interest to your organization.</a:t>
            </a:r>
          </a:p>
        </p:txBody>
      </p:sp>
    </p:spTree>
    <p:extLst>
      <p:ext uri="{BB962C8B-B14F-4D97-AF65-F5344CB8AC3E}">
        <p14:creationId xmlns:p14="http://schemas.microsoft.com/office/powerpoint/2010/main" val="3063815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7" grpId="0" build="p"/>
      <p:bldP spid="8" grpId="0" build="p"/>
      <p:bldP spid="10" grpId="0" build="p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E737-D31B-444D-B76A-D59F706C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forms with the </a:t>
            </a:r>
            <a:r>
              <a:rPr lang="en-US" i="1" dirty="0"/>
              <a:t>Document Intelligence s</a:t>
            </a:r>
            <a:r>
              <a:rPr lang="en-US" dirty="0"/>
              <a:t>ervice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D129B89-7B2E-7441-D839-42CFD9DC38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830997"/>
          </a:xfrm>
        </p:spPr>
        <p:txBody>
          <a:bodyPr/>
          <a:lstStyle/>
          <a:p>
            <a:r>
              <a:rPr lang="en-US" sz="1800" dirty="0"/>
              <a:t>Extract information from scanned forms in image or PDF format.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9186401-359E-E608-3E99-0A54A2CC1D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619164"/>
            <a:ext cx="3172811" cy="1280351"/>
          </a:xfrm>
        </p:spPr>
        <p:txBody>
          <a:bodyPr/>
          <a:lstStyle/>
          <a:p>
            <a:pPr marL="228600" lvl="1" indent="-228600"/>
            <a:r>
              <a:rPr lang="en-US" sz="1600" dirty="0"/>
              <a:t>Use the pre-trained models for common document types, such as invoices, receipts, IDs, etc.</a:t>
            </a:r>
          </a:p>
          <a:p>
            <a:pPr marL="228600" lvl="1" indent="-228600"/>
            <a:r>
              <a:rPr lang="en-US" sz="1600" dirty="0"/>
              <a:t>Train a custom model using your own forms.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4418BCE-C4C7-ABBC-8AA1-B88B2E3459E4}"/>
              </a:ext>
            </a:extLst>
          </p:cNvPr>
          <p:cNvSpPr txBox="1">
            <a:spLocks/>
          </p:cNvSpPr>
          <p:nvPr/>
        </p:nvSpPr>
        <p:spPr>
          <a:xfrm>
            <a:off x="584200" y="4051605"/>
            <a:ext cx="3174143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Models perform </a:t>
            </a:r>
            <a:r>
              <a:rPr lang="en-US" sz="1800" i="1" dirty="0"/>
              <a:t>semantic recognition</a:t>
            </a:r>
            <a:r>
              <a:rPr lang="en-US" sz="1800" dirty="0"/>
              <a:t> of form fields – not just text extraction.</a:t>
            </a:r>
          </a:p>
        </p:txBody>
      </p:sp>
      <p:sp>
        <p:nvSpPr>
          <p:cNvPr id="16" name="Rectangle 15" descr="Image of a Northwind Traders receipt">
            <a:extLst>
              <a:ext uri="{FF2B5EF4-FFF2-40B4-BE49-F238E27FC236}">
                <a16:creationId xmlns:a16="http://schemas.microsoft.com/office/drawing/2014/main" id="{7E5931D6-B1C1-9804-BE02-7C90F4E24996}"/>
              </a:ext>
            </a:extLst>
          </p:cNvPr>
          <p:cNvSpPr>
            <a:spLocks/>
          </p:cNvSpPr>
          <p:nvPr/>
        </p:nvSpPr>
        <p:spPr bwMode="auto">
          <a:xfrm>
            <a:off x="5531168" y="1581150"/>
            <a:ext cx="6068693" cy="44307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497381-58F1-9C5E-4EA4-9F85E9E5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95" y="893990"/>
            <a:ext cx="3805238" cy="525324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2083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E991B6A-50EA-84EA-117E-08DB6AC4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Intelligence Studio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7A0C9B8-FAC1-5064-A6DB-1A4D100C99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</p:spPr>
        <p:txBody>
          <a:bodyPr/>
          <a:lstStyle/>
          <a:p>
            <a:r>
              <a:rPr lang="en-US" dirty="0"/>
              <a:t>Getting started with Document Intelligence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E819989-BBC3-3376-4AB7-E710BD1E51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3176254"/>
          </a:xfrm>
        </p:spPr>
        <p:txBody>
          <a:bodyPr/>
          <a:lstStyle/>
          <a:p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Using a </a:t>
            </a:r>
            <a:r>
              <a:rPr lang="en-GB" b="1" dirty="0">
                <a:solidFill>
                  <a:srgbClr val="161616"/>
                </a:solidFill>
                <a:latin typeface="Segoe UI" panose="020B0502040204020203" pitchFamily="34" charset="0"/>
              </a:rPr>
              <a:t>no code</a:t>
            </a:r>
            <a: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  <a:t> approach you can explore the functionality using samples and your own documents. </a:t>
            </a:r>
            <a:br>
              <a:rPr lang="en-GB" dirty="0">
                <a:solidFill>
                  <a:srgbClr val="161616"/>
                </a:solidFill>
                <a:latin typeface="Segoe UI" panose="020B0502040204020203" pitchFamily="34" charset="0"/>
              </a:rPr>
            </a:br>
            <a:endParaRPr lang="en-GB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r>
              <a:rPr lang="en-US" dirty="0"/>
              <a:t>First - </a:t>
            </a:r>
            <a:r>
              <a:rPr lang="en-US" b="1" dirty="0"/>
              <a:t>create a resource</a:t>
            </a:r>
          </a:p>
          <a:p>
            <a:pPr lvl="1"/>
            <a:r>
              <a:rPr lang="en-US" dirty="0"/>
              <a:t>Document Intelligence resource</a:t>
            </a:r>
          </a:p>
          <a:p>
            <a:pPr lvl="1"/>
            <a:r>
              <a:rPr lang="en-US" dirty="0"/>
              <a:t>AI services resource</a:t>
            </a:r>
          </a:p>
          <a:p>
            <a:r>
              <a:rPr lang="en-US" dirty="0"/>
              <a:t>Then </a:t>
            </a:r>
            <a:r>
              <a:rPr lang="en-US" b="1" dirty="0"/>
              <a:t>Enable</a:t>
            </a:r>
            <a:r>
              <a:rPr lang="en-US" dirty="0"/>
              <a:t> the resource in Document Intelligence Studio.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Getting Started</a:t>
            </a:r>
            <a:r>
              <a:rPr lang="en-US" dirty="0"/>
              <a:t> page: select a model to try.</a:t>
            </a:r>
          </a:p>
          <a:p>
            <a:endParaRPr lang="en-US" dirty="0"/>
          </a:p>
        </p:txBody>
      </p:sp>
      <p:pic>
        <p:nvPicPr>
          <p:cNvPr id="5" name="Picture 4" descr="Image of the Get Started with Document Intelligence Studio web page">
            <a:extLst>
              <a:ext uri="{FF2B5EF4-FFF2-40B4-BE49-F238E27FC236}">
                <a16:creationId xmlns:a16="http://schemas.microsoft.com/office/drawing/2014/main" id="{2794B526-30E0-E234-5A97-06AA026F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42" y="1160060"/>
            <a:ext cx="6643046" cy="44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69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04DC-72B9-49CA-AF83-44D0D5AD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Extract form data in Document Intelligence Studio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15D7E2C-FCD0-0470-A8E6-B8E20214EEE8}"/>
              </a:ext>
            </a:extLst>
          </p:cNvPr>
          <p:cNvSpPr txBox="1">
            <a:spLocks/>
          </p:cNvSpPr>
          <p:nvPr/>
        </p:nvSpPr>
        <p:spPr>
          <a:xfrm>
            <a:off x="588963" y="2541588"/>
            <a:ext cx="2027237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In </a:t>
            </a:r>
            <a:r>
              <a:rPr lang="en-US" sz="1800">
                <a:latin typeface="+mn-lt"/>
              </a:rPr>
              <a:t>this exercise, </a:t>
            </a:r>
            <a:r>
              <a:rPr lang="en-US" sz="1800" dirty="0">
                <a:latin typeface="+mn-lt"/>
              </a:rPr>
              <a:t>you will explore the </a:t>
            </a:r>
            <a:r>
              <a:rPr lang="en-US" sz="1800" b="1" dirty="0">
                <a:latin typeface="+mn-lt"/>
              </a:rPr>
              <a:t>Azure AI Document Intelligence</a:t>
            </a:r>
            <a:r>
              <a:rPr lang="en-US" sz="1800" b="1" dirty="0"/>
              <a:t> </a:t>
            </a:r>
            <a:r>
              <a:rPr lang="en-US" sz="1800" dirty="0">
                <a:latin typeface="+mn-lt"/>
              </a:rPr>
              <a:t>service to analyze a receipt.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4D70EA-3110-8645-6D2B-F2A1A4DE3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C66EA30-CE1A-E68E-54A0-CDB1D070B3E6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3" name="Picture 33">
              <a:extLst>
                <a:ext uri="{FF2B5EF4-FFF2-40B4-BE49-F238E27FC236}">
                  <a16:creationId xmlns:a16="http://schemas.microsoft.com/office/drawing/2014/main" id="{5E8F365C-8688-0A65-3700-181D482602B0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DB28B7-304D-9AB9-F618-282CFDEF27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615553"/>
          </a:xfrm>
        </p:spPr>
        <p:txBody>
          <a:bodyPr/>
          <a:lstStyle/>
          <a:p>
            <a:pPr marL="342900" indent="-342900" defTabSz="914400">
              <a:buFont typeface="+mj-lt"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Use the hosted environment and Azure credentials provided for this exercise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kern="0" dirty="0">
              <a:solidFill>
                <a:srgbClr val="0078D4"/>
              </a:solidFill>
              <a:latin typeface="+mn-lt"/>
              <a:ea typeface="+mj-lt"/>
              <a:cs typeface="+mj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62BF12A-24F5-4C80-008D-526D1D0C32BA}"/>
              </a:ext>
            </a:extLst>
          </p:cNvPr>
          <p:cNvSpPr txBox="1">
            <a:spLocks/>
          </p:cNvSpPr>
          <p:nvPr/>
        </p:nvSpPr>
        <p:spPr>
          <a:xfrm>
            <a:off x="4356039" y="2900204"/>
            <a:ext cx="536422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indent="-292100">
              <a:buFont typeface="+mj-lt"/>
              <a:buAutoNum type="arabicPeriod" startAt="2"/>
            </a:pPr>
            <a:r>
              <a:rPr lang="en-US" sz="2000" kern="0" dirty="0">
                <a:latin typeface="+mn-lt"/>
                <a:cs typeface="Segoe UI"/>
              </a:rPr>
              <a:t>The instructions are also available on Learn: </a:t>
            </a:r>
            <a:r>
              <a:rPr lang="en-US" sz="2000" dirty="0">
                <a:latin typeface="+mn-lt"/>
                <a:hlinkClick r:id="rId5"/>
              </a:rPr>
              <a:t>https://aka.ms/ai900-document-intelligence</a:t>
            </a:r>
            <a:r>
              <a:rPr lang="en-US" sz="2000" dirty="0">
                <a:latin typeface="+mn-lt"/>
              </a:rPr>
              <a:t>  </a:t>
            </a:r>
          </a:p>
          <a:p>
            <a:r>
              <a:rPr lang="en-US" sz="2000" kern="0" dirty="0">
                <a:latin typeface="+mn-lt"/>
                <a:cs typeface="Segoe UI"/>
              </a:rPr>
              <a:t>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13138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446165"/>
            <a:ext cx="6345239" cy="553998"/>
          </a:xfrm>
        </p:spPr>
        <p:txBody>
          <a:bodyPr/>
          <a:lstStyle/>
          <a:p>
            <a:r>
              <a:rPr lang="en-US" sz="3600" dirty="0"/>
              <a:t>Azure AI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CE2E32C-D2C2-43FF-9774-086B908CB4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AF2F1F-A652-4109-90D1-4D0EAF601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a942ff-a7ab-46b5-9ede-efd58ff8e61c"/>
    <ds:schemaRef ds:uri="a51c428d-9d60-41bd-8e8b-21795199c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AC8128-6806-4E70-ABDF-CA7DA257B415}">
  <ds:schemaRefs>
    <ds:schemaRef ds:uri="http://purl.org/dc/elements/1.1/"/>
    <ds:schemaRef ds:uri="http://schemas.microsoft.com/office/2006/documentManagement/types"/>
    <ds:schemaRef ds:uri="http://purl.org/dc/dcmitype/"/>
    <ds:schemaRef ds:uri="92cc7923-7bd6-4c52-a535-c267c30bc123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59afee55-fc30-40da-a84e-ff6fc62c4efa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1533</Words>
  <Application>Microsoft Office PowerPoint</Application>
  <PresentationFormat>Widescreen</PresentationFormat>
  <Paragraphs>197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Wingdings</vt:lpstr>
      <vt:lpstr>2_LIGHT MODE</vt:lpstr>
      <vt:lpstr>Microsoft Azure AI Fundamentals: Document Intelligence and Knowledge Mining</vt:lpstr>
      <vt:lpstr>Agenda</vt:lpstr>
      <vt:lpstr>Learning Objectives</vt:lpstr>
      <vt:lpstr>Azure AI Document Intelligence</vt:lpstr>
      <vt:lpstr>AI Document Intelligence services</vt:lpstr>
      <vt:lpstr>Analyzing forms with the Document Intelligence service</vt:lpstr>
      <vt:lpstr>Document Intelligence Studio</vt:lpstr>
      <vt:lpstr>Exercise: Extract form data in Document Intelligence Studio</vt:lpstr>
      <vt:lpstr>Azure AI Search</vt:lpstr>
      <vt:lpstr>What is knowledge mining?</vt:lpstr>
      <vt:lpstr>Azure AI Search solutions</vt:lpstr>
      <vt:lpstr>AI enrichment</vt:lpstr>
      <vt:lpstr>Demo: Explore an Azure AI Search index (UI)</vt:lpstr>
      <vt:lpstr>Knowledge check</vt:lpstr>
      <vt:lpstr>Summary</vt:lpstr>
      <vt:lpstr>References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Fundamentals of Computer Vision</dc:title>
  <dc:creator/>
  <cp:lastModifiedBy/>
  <cp:revision>4</cp:revision>
  <dcterms:created xsi:type="dcterms:W3CDTF">2023-09-01T07:12:41Z</dcterms:created>
  <dcterms:modified xsi:type="dcterms:W3CDTF">2024-01-03T19:43:34Z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/>
  </property>
  <property fmtid="{D5CDD505-2E9C-101B-9397-08002B2CF9AE}" pid="3" name="ContentTypeId">
    <vt:lpwstr>0x01010070AB3889E58DB141A6E1281B02136174</vt:lpwstr>
  </property>
  <property fmtid="{D5CDD505-2E9C-101B-9397-08002B2CF9AE}" pid="4" name="ItemRetentionFormula">
    <vt:lpwstr/>
  </property>
  <property fmtid="{D5CDD505-2E9C-101B-9397-08002B2CF9AE}" pid="5" name="MSIP_Label_f42aa342-8706-4288-bd11-ebb85995028c_Application">
    <vt:lpwstr>Microsoft Azure Information Protection</vt:lpwstr>
  </property>
  <property fmtid="{D5CDD505-2E9C-101B-9397-08002B2CF9AE}" pid="6" name="MSIP_Label_f42aa342-8706-4288-bd11-ebb85995028c_Enabled">
    <vt:lpwstr>True</vt:lpwstr>
  </property>
  <property fmtid="{D5CDD505-2E9C-101B-9397-08002B2CF9AE}" pid="7" name="MediaServiceImageTags">
    <vt:lpwstr/>
  </property>
  <property fmtid="{D5CDD505-2E9C-101B-9397-08002B2CF9AE}" pid="8" name="MSIP_Label_f42aa342-8706-4288-bd11-ebb85995028c_SetDate">
    <vt:lpwstr>2018-12-16T17:59:52.0180957Z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SiteId">
    <vt:lpwstr>72f988bf-86f1-41af-91ab-2d7cd011db47</vt:lpwstr>
  </property>
  <property fmtid="{D5CDD505-2E9C-101B-9397-08002B2CF9AE}" pid="11" name="MSIP_Label_f42aa342-8706-4288-bd11-ebb85995028c_Extended_MSFT_Method">
    <vt:lpwstr>Automatic</vt:lpwstr>
  </property>
  <property fmtid="{D5CDD505-2E9C-101B-9397-08002B2CF9AE}" pid="12" name="MSIP_Label_f42aa342-8706-4288-bd11-ebb85995028c_Owner">
    <vt:lpwstr>v-tamat@microsoft.com</vt:lpwstr>
  </property>
  <property fmtid="{D5CDD505-2E9C-101B-9397-08002B2CF9AE}" pid="13" name="Sensitivity">
    <vt:lpwstr>General</vt:lpwstr>
  </property>
</Properties>
</file>